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97" r:id="rId4"/>
    <p:sldId id="261" r:id="rId5"/>
    <p:sldId id="257" r:id="rId6"/>
    <p:sldId id="263" r:id="rId7"/>
    <p:sldId id="282" r:id="rId8"/>
    <p:sldId id="279" r:id="rId9"/>
    <p:sldId id="283" r:id="rId10"/>
    <p:sldId id="306" r:id="rId11"/>
    <p:sldId id="280" r:id="rId12"/>
    <p:sldId id="284" r:id="rId13"/>
    <p:sldId id="285" r:id="rId14"/>
    <p:sldId id="269" r:id="rId15"/>
    <p:sldId id="286" r:id="rId16"/>
    <p:sldId id="304" r:id="rId17"/>
    <p:sldId id="287" r:id="rId18"/>
    <p:sldId id="303" r:id="rId19"/>
    <p:sldId id="258" r:id="rId20"/>
    <p:sldId id="291" r:id="rId21"/>
    <p:sldId id="299" r:id="rId22"/>
    <p:sldId id="288" r:id="rId23"/>
    <p:sldId id="293" r:id="rId24"/>
    <p:sldId id="292" r:id="rId25"/>
    <p:sldId id="301" r:id="rId26"/>
    <p:sldId id="294" r:id="rId27"/>
    <p:sldId id="302" r:id="rId28"/>
    <p:sldId id="305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/>
    <p:restoredTop sz="80014"/>
  </p:normalViewPr>
  <p:slideViewPr>
    <p:cSldViewPr snapToGrid="0" snapToObjects="1">
      <p:cViewPr varScale="1">
        <p:scale>
          <a:sx n="79" d="100"/>
          <a:sy n="79" d="100"/>
        </p:scale>
        <p:origin x="240" y="648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400" b="1" i="0" dirty="0">
              <a:latin typeface="Fira Sans Book" panose="020B0503050000020004" pitchFamily="34" charset="0"/>
            </a:rPr>
            <a:t>Robots </a:t>
          </a:r>
        </a:p>
        <a:p>
          <a:r>
            <a:rPr lang="en-US" sz="2400" b="1" i="0" dirty="0">
              <a:latin typeface="Fira Sans Book" panose="020B0503050000020004" pitchFamily="34" charset="0"/>
            </a:rPr>
            <a:t>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Robots plot to kill us but fail because of </a:t>
          </a:r>
          <a:r>
            <a:rPr lang="en-US" sz="2000" b="0" i="0" dirty="0" err="1">
              <a:latin typeface="Fira Sans Book" panose="020B0503050000020004" pitchFamily="34" charset="0"/>
            </a:rPr>
            <a:t>timezone</a:t>
          </a:r>
          <a:r>
            <a:rPr lang="en-US" sz="2000" b="0" i="0" dirty="0">
              <a:latin typeface="Fira Sans Book" panose="020B0503050000020004" pitchFamily="34" charset="0"/>
            </a:rPr>
            <a:t> issues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Our robot experiments are in compliance with GDPR rights of machines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Correctly </a:t>
          </a:r>
          <a:r>
            <a:rPr lang="en-US" sz="2000" b="0" i="0" dirty="0" err="1">
              <a:latin typeface="Fira Sans Book" panose="020B0503050000020004" pitchFamily="34" charset="0"/>
            </a:rPr>
            <a:t>permissioning</a:t>
          </a:r>
          <a:r>
            <a:rPr lang="en-US" sz="2000" b="0" i="0" dirty="0">
              <a:latin typeface="Fira Sans Book" panose="020B0503050000020004" pitchFamily="34" charset="0"/>
            </a:rPr>
            <a:t> our S3 buckets to receive robot training data and not expose our company’s secrets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All of our robot training data is clean and in the same database schema</a:t>
          </a:r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14727168-8C07-F544-BA3E-55F97A77EF91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6C18BC6F-7177-264C-A411-514EAC277754}" type="pres">
      <dgm:prSet presAssocID="{3575E875-F220-7249-9CFE-7F853F9D27F3}" presName="Name8" presStyleCnt="0"/>
      <dgm:spPr/>
    </dgm:pt>
    <dgm:pt modelId="{0D790091-5D30-DF4A-B53D-3D0D368A26BB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3063E4B5-AAA2-FB44-9199-EF7B2DF418D6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0C0E21-B055-214E-A4AE-8DC9BAB1E6CE}" type="pres">
      <dgm:prSet presAssocID="{8B80D846-9CCA-7541-A04F-F9C950300467}" presName="Name8" presStyleCnt="0"/>
      <dgm:spPr/>
    </dgm:pt>
    <dgm:pt modelId="{C2992926-5425-DF41-9BC0-FE29DD98E896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60A4AF9E-1350-3048-898A-8CB1D16D7684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DCEEA1-C880-6648-B33E-328A374F4262}" type="pres">
      <dgm:prSet presAssocID="{3963A011-9FA3-9F45-AE56-3FBE657B8B5A}" presName="Name8" presStyleCnt="0"/>
      <dgm:spPr/>
    </dgm:pt>
    <dgm:pt modelId="{6EE8EAB8-B165-114F-8C9C-45795C5CA8EA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D9864FB0-D6E5-8E4A-BB98-53D935D23A11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F0BCC8D-81B4-BF4F-829D-EFAECA2F731B}" type="pres">
      <dgm:prSet presAssocID="{252314C6-327A-3245-98B2-967C62681864}" presName="Name8" presStyleCnt="0"/>
      <dgm:spPr/>
    </dgm:pt>
    <dgm:pt modelId="{91E6545F-AB42-C84B-A8C2-69BEC5F940C4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1A0F560F-30A5-0D40-9367-8EF8EF82CE47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2036B5-2F37-EF42-945E-01FDB0387FAC}" type="pres">
      <dgm:prSet presAssocID="{8C0A60E6-91B2-8941-897F-C0B00B260748}" presName="Name8" presStyleCnt="0"/>
      <dgm:spPr/>
    </dgm:pt>
    <dgm:pt modelId="{5FCBDDA2-9A41-9A4A-A8D7-0C4D3FF886E7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08E56C68-9403-9741-BCC5-97CE5EE09B33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3C7F09-FEC5-7A4A-BB04-9D2C0B1A6EF6}" type="presOf" srcId="{8B80D846-9CCA-7541-A04F-F9C950300467}" destId="{C2992926-5425-DF41-9BC0-FE29DD98E896}" srcOrd="0" destOrd="0" presId="urn:microsoft.com/office/officeart/2005/8/layout/pyramid1"/>
    <dgm:cxn modelId="{EADBEA27-652D-E840-83A7-9ECEF6103833}" type="presOf" srcId="{252314C6-327A-3245-98B2-967C62681864}" destId="{1A0F560F-30A5-0D40-9367-8EF8EF82CE47}" srcOrd="1" destOrd="0" presId="urn:microsoft.com/office/officeart/2005/8/layout/pyramid1"/>
    <dgm:cxn modelId="{7F9B7A2B-B7FA-F646-9184-A3798090C737}" type="presOf" srcId="{3575E875-F220-7249-9CFE-7F853F9D27F3}" destId="{3063E4B5-AAA2-FB44-9199-EF7B2DF418D6}" srcOrd="1" destOrd="0" presId="urn:microsoft.com/office/officeart/2005/8/layout/pyramid1"/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794DB44B-7813-D941-9031-7D5AC9330126}" type="presOf" srcId="{3963A011-9FA3-9F45-AE56-3FBE657B8B5A}" destId="{6EE8EAB8-B165-114F-8C9C-45795C5CA8EA}" srcOrd="0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74542B72-E9FC-EA44-8D20-EC0A824FD227}" type="presOf" srcId="{8C0A60E6-91B2-8941-897F-C0B00B260748}" destId="{08E56C68-9403-9741-BCC5-97CE5EE09B33}" srcOrd="1" destOrd="0" presId="urn:microsoft.com/office/officeart/2005/8/layout/pyramid1"/>
    <dgm:cxn modelId="{CC77EA79-E148-F948-8F13-FBF801617BEE}" type="presOf" srcId="{3575E875-F220-7249-9CFE-7F853F9D27F3}" destId="{0D790091-5D30-DF4A-B53D-3D0D368A26BB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1F736898-4107-274A-9AA9-BE5A7A6E1AA0}" type="presOf" srcId="{3963A011-9FA3-9F45-AE56-3FBE657B8B5A}" destId="{D9864FB0-D6E5-8E4A-BB98-53D935D23A11}" srcOrd="1" destOrd="0" presId="urn:microsoft.com/office/officeart/2005/8/layout/pyramid1"/>
    <dgm:cxn modelId="{ED2C59A4-B8D0-9F4C-9CAF-4DAE3095530E}" type="presOf" srcId="{0C977724-3682-2545-B854-58A4C67B3321}" destId="{14727168-8C07-F544-BA3E-55F97A77EF91}" srcOrd="0" destOrd="0" presId="urn:microsoft.com/office/officeart/2005/8/layout/pyramid1"/>
    <dgm:cxn modelId="{E0A7EAA9-CD5D-8941-8597-5855BBB090F5}" type="presOf" srcId="{252314C6-327A-3245-98B2-967C62681864}" destId="{91E6545F-AB42-C84B-A8C2-69BEC5F940C4}" srcOrd="0" destOrd="0" presId="urn:microsoft.com/office/officeart/2005/8/layout/pyramid1"/>
    <dgm:cxn modelId="{46A9B9AF-59A0-7544-9B46-688D15DCE353}" type="presOf" srcId="{8C0A60E6-91B2-8941-897F-C0B00B260748}" destId="{5FCBDDA2-9A41-9A4A-A8D7-0C4D3FF886E7}" srcOrd="0" destOrd="0" presId="urn:microsoft.com/office/officeart/2005/8/layout/pyramid1"/>
    <dgm:cxn modelId="{D531FDC1-4141-F348-B630-5CC69B34D24C}" type="presOf" srcId="{8B80D846-9CCA-7541-A04F-F9C950300467}" destId="{60A4AF9E-1350-3048-898A-8CB1D16D7684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D664F4AC-E4C1-0247-81A0-FBC9752FB43B}" type="presParOf" srcId="{14727168-8C07-F544-BA3E-55F97A77EF91}" destId="{6C18BC6F-7177-264C-A411-514EAC277754}" srcOrd="0" destOrd="0" presId="urn:microsoft.com/office/officeart/2005/8/layout/pyramid1"/>
    <dgm:cxn modelId="{A34C6BD1-ED83-D54C-8FFC-59F06AD792BE}" type="presParOf" srcId="{6C18BC6F-7177-264C-A411-514EAC277754}" destId="{0D790091-5D30-DF4A-B53D-3D0D368A26BB}" srcOrd="0" destOrd="0" presId="urn:microsoft.com/office/officeart/2005/8/layout/pyramid1"/>
    <dgm:cxn modelId="{EB651CC9-39C5-964A-A390-129ED223B888}" type="presParOf" srcId="{6C18BC6F-7177-264C-A411-514EAC277754}" destId="{3063E4B5-AAA2-FB44-9199-EF7B2DF418D6}" srcOrd="1" destOrd="0" presId="urn:microsoft.com/office/officeart/2005/8/layout/pyramid1"/>
    <dgm:cxn modelId="{A3BD9B8B-7DFA-984F-AB4F-DAF9E1CAC7DD}" type="presParOf" srcId="{14727168-8C07-F544-BA3E-55F97A77EF91}" destId="{730C0E21-B055-214E-A4AE-8DC9BAB1E6CE}" srcOrd="1" destOrd="0" presId="urn:microsoft.com/office/officeart/2005/8/layout/pyramid1"/>
    <dgm:cxn modelId="{F29FC150-1762-C049-BEB0-A3BD0E9A12EE}" type="presParOf" srcId="{730C0E21-B055-214E-A4AE-8DC9BAB1E6CE}" destId="{C2992926-5425-DF41-9BC0-FE29DD98E896}" srcOrd="0" destOrd="0" presId="urn:microsoft.com/office/officeart/2005/8/layout/pyramid1"/>
    <dgm:cxn modelId="{B2BCCEB7-5054-6A49-BBEC-8FA3CE9D9D95}" type="presParOf" srcId="{730C0E21-B055-214E-A4AE-8DC9BAB1E6CE}" destId="{60A4AF9E-1350-3048-898A-8CB1D16D7684}" srcOrd="1" destOrd="0" presId="urn:microsoft.com/office/officeart/2005/8/layout/pyramid1"/>
    <dgm:cxn modelId="{E373AA5E-1A4D-8F49-A99A-13CB281DD54D}" type="presParOf" srcId="{14727168-8C07-F544-BA3E-55F97A77EF91}" destId="{6ADCEEA1-C880-6648-B33E-328A374F4262}" srcOrd="2" destOrd="0" presId="urn:microsoft.com/office/officeart/2005/8/layout/pyramid1"/>
    <dgm:cxn modelId="{7C3C30C9-E8AE-2F41-9CB1-DCCC8BCD8931}" type="presParOf" srcId="{6ADCEEA1-C880-6648-B33E-328A374F4262}" destId="{6EE8EAB8-B165-114F-8C9C-45795C5CA8EA}" srcOrd="0" destOrd="0" presId="urn:microsoft.com/office/officeart/2005/8/layout/pyramid1"/>
    <dgm:cxn modelId="{99A349F1-24C0-7C4F-A50A-8CFEC079BACC}" type="presParOf" srcId="{6ADCEEA1-C880-6648-B33E-328A374F4262}" destId="{D9864FB0-D6E5-8E4A-BB98-53D935D23A11}" srcOrd="1" destOrd="0" presId="urn:microsoft.com/office/officeart/2005/8/layout/pyramid1"/>
    <dgm:cxn modelId="{EC9123B7-AE76-FF4D-94BF-BABB76FD66BE}" type="presParOf" srcId="{14727168-8C07-F544-BA3E-55F97A77EF91}" destId="{3F0BCC8D-81B4-BF4F-829D-EFAECA2F731B}" srcOrd="3" destOrd="0" presId="urn:microsoft.com/office/officeart/2005/8/layout/pyramid1"/>
    <dgm:cxn modelId="{C96C5B22-D9E5-1647-89E6-43E86965EA97}" type="presParOf" srcId="{3F0BCC8D-81B4-BF4F-829D-EFAECA2F731B}" destId="{91E6545F-AB42-C84B-A8C2-69BEC5F940C4}" srcOrd="0" destOrd="0" presId="urn:microsoft.com/office/officeart/2005/8/layout/pyramid1"/>
    <dgm:cxn modelId="{84FC44D0-B23B-D247-AE87-555D8AFFE29E}" type="presParOf" srcId="{3F0BCC8D-81B4-BF4F-829D-EFAECA2F731B}" destId="{1A0F560F-30A5-0D40-9367-8EF8EF82CE47}" srcOrd="1" destOrd="0" presId="urn:microsoft.com/office/officeart/2005/8/layout/pyramid1"/>
    <dgm:cxn modelId="{607F9F6A-E9B6-4842-BE51-1019218656ED}" type="presParOf" srcId="{14727168-8C07-F544-BA3E-55F97A77EF91}" destId="{3A2036B5-2F37-EF42-945E-01FDB0387FAC}" srcOrd="4" destOrd="0" presId="urn:microsoft.com/office/officeart/2005/8/layout/pyramid1"/>
    <dgm:cxn modelId="{466FA730-90FB-514D-8817-54432F5956F9}" type="presParOf" srcId="{3A2036B5-2F37-EF42-945E-01FDB0387FAC}" destId="{5FCBDDA2-9A41-9A4A-A8D7-0C4D3FF886E7}" srcOrd="0" destOrd="0" presId="urn:microsoft.com/office/officeart/2005/8/layout/pyramid1"/>
    <dgm:cxn modelId="{F2F285F0-40E7-B24C-B1C7-53927756FDD9}" type="presParOf" srcId="{3A2036B5-2F37-EF42-945E-01FDB0387FAC}" destId="{08E56C68-9403-9741-BCC5-97CE5EE09B3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90091-5D30-DF4A-B53D-3D0D368A26BB}">
      <dsp:nvSpPr>
        <dsp:cNvPr id="0" name=""/>
        <dsp:cNvSpPr/>
      </dsp:nvSpPr>
      <dsp:spPr>
        <a:xfrm>
          <a:off x="4317008" y="0"/>
          <a:ext cx="2158504" cy="1079058"/>
        </a:xfrm>
        <a:prstGeom prst="trapezoid">
          <a:avLst>
            <a:gd name="adj" fmla="val 100018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Fira Sans Book" panose="020B0503050000020004" pitchFamily="34" charset="0"/>
            </a:rPr>
            <a:t>Robots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Fira Sans Book" panose="020B0503050000020004" pitchFamily="34" charset="0"/>
            </a:rPr>
            <a:t>kill us</a:t>
          </a:r>
        </a:p>
      </dsp:txBody>
      <dsp:txXfrm>
        <a:off x="4317008" y="0"/>
        <a:ext cx="2158504" cy="1079058"/>
      </dsp:txXfrm>
    </dsp:sp>
    <dsp:sp modelId="{C2992926-5425-DF41-9BC0-FE29DD98E896}">
      <dsp:nvSpPr>
        <dsp:cNvPr id="0" name=""/>
        <dsp:cNvSpPr/>
      </dsp:nvSpPr>
      <dsp:spPr>
        <a:xfrm>
          <a:off x="3237756" y="1079058"/>
          <a:ext cx="4317008" cy="1079058"/>
        </a:xfrm>
        <a:prstGeom prst="trapezoid">
          <a:avLst>
            <a:gd name="adj" fmla="val 100018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Robots plot to kill us but fail because of </a:t>
          </a:r>
          <a:r>
            <a:rPr lang="en-US" sz="2000" b="0" i="0" kern="1200" dirty="0" err="1">
              <a:latin typeface="Fira Sans Book" panose="020B0503050000020004" pitchFamily="34" charset="0"/>
            </a:rPr>
            <a:t>timezone</a:t>
          </a:r>
          <a:r>
            <a:rPr lang="en-US" sz="2000" b="0" i="0" kern="1200" dirty="0">
              <a:latin typeface="Fira Sans Book" panose="020B0503050000020004" pitchFamily="34" charset="0"/>
            </a:rPr>
            <a:t> issues</a:t>
          </a:r>
        </a:p>
      </dsp:txBody>
      <dsp:txXfrm>
        <a:off x="3993233" y="1079058"/>
        <a:ext cx="2806055" cy="1079058"/>
      </dsp:txXfrm>
    </dsp:sp>
    <dsp:sp modelId="{6EE8EAB8-B165-114F-8C9C-45795C5CA8EA}">
      <dsp:nvSpPr>
        <dsp:cNvPr id="0" name=""/>
        <dsp:cNvSpPr/>
      </dsp:nvSpPr>
      <dsp:spPr>
        <a:xfrm>
          <a:off x="2158504" y="2158116"/>
          <a:ext cx="6475513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Our robot experiments are in compliance with GDPR rights of machines</a:t>
          </a:r>
        </a:p>
      </dsp:txBody>
      <dsp:txXfrm>
        <a:off x="3291719" y="2158116"/>
        <a:ext cx="4209083" cy="1079058"/>
      </dsp:txXfrm>
    </dsp:sp>
    <dsp:sp modelId="{91E6545F-AB42-C84B-A8C2-69BEC5F940C4}">
      <dsp:nvSpPr>
        <dsp:cNvPr id="0" name=""/>
        <dsp:cNvSpPr/>
      </dsp:nvSpPr>
      <dsp:spPr>
        <a:xfrm>
          <a:off x="1079252" y="3237174"/>
          <a:ext cx="8634017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All of our robot training data is clean and in the same database schema</a:t>
          </a:r>
        </a:p>
      </dsp:txBody>
      <dsp:txXfrm>
        <a:off x="2590205" y="3237174"/>
        <a:ext cx="5612111" cy="1079058"/>
      </dsp:txXfrm>
    </dsp:sp>
    <dsp:sp modelId="{5FCBDDA2-9A41-9A4A-A8D7-0C4D3FF886E7}">
      <dsp:nvSpPr>
        <dsp:cNvPr id="0" name=""/>
        <dsp:cNvSpPr/>
      </dsp:nvSpPr>
      <dsp:spPr>
        <a:xfrm>
          <a:off x="0" y="4316232"/>
          <a:ext cx="10792522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Correctly </a:t>
          </a:r>
          <a:r>
            <a:rPr lang="en-US" sz="2000" b="0" i="0" kern="1200" dirty="0" err="1">
              <a:latin typeface="Fira Sans Book" panose="020B0503050000020004" pitchFamily="34" charset="0"/>
            </a:rPr>
            <a:t>permissioning</a:t>
          </a:r>
          <a:r>
            <a:rPr lang="en-US" sz="2000" b="0" i="0" kern="1200" dirty="0">
              <a:latin typeface="Fira Sans Book" panose="020B0503050000020004" pitchFamily="34" charset="0"/>
            </a:rPr>
            <a:t> our S3 buckets to receive robot training data and not expose our company’s secrets</a:t>
          </a:r>
        </a:p>
      </dsp:txBody>
      <dsp:txXfrm>
        <a:off x="1888691" y="4316232"/>
        <a:ext cx="7015139" cy="1079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7/04/29/roundup-of-cloud-computing-forecasts-2017/#3b5c01fc31e8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books/digital-apoll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red.com/story/how-grubhub-analyzed-4000-dishes-to-predict-your-next-order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8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More and more are moving to the cloud (41% of workloads </a:t>
            </a:r>
            <a:r>
              <a:rPr lang="en-US" sz="1200" dirty="0"/>
              <a:t>are run in the cloud, particularly with small teams who don’t want to manage in-house servers)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8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3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University of Toronto Computer Scientist who came up with Neural Networks</a:t>
            </a:r>
          </a:p>
          <a:p>
            <a:r>
              <a:rPr lang="en-US" dirty="0"/>
              <a:t>Analyzing medical images for anomalies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November Andrew Ng, another superstar researcher, when discussing AI’s ability to diagnose pneumonia from chest X-rays, wondered whether “radiologists should be worried about their jobs”.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human is as good at mental arithmetic as a $10 pocket calculator, but that is all the calculator can do. Deep learning is broader.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is a pattern recognition technique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Lunar Module Descent</a:t>
            </a:r>
            <a:r>
              <a:rPr lang="en-US" sz="1200" dirty="0"/>
              <a:t> – Manual Mode </a:t>
            </a:r>
          </a:p>
          <a:p>
            <a:r>
              <a:rPr lang="en-US" sz="1200" dirty="0">
                <a:hlinkClick r:id="rId4"/>
              </a:rPr>
              <a:t>GrubHub</a:t>
            </a:r>
            <a:r>
              <a:rPr lang="en-US" sz="1200" dirty="0"/>
              <a:t> – Creating a data dictionary of foods </a:t>
            </a:r>
          </a:p>
          <a:p>
            <a:endParaRPr lang="en-US" sz="120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 X-ray is one of the most commonly accessible radiological examinations for screening and diagnosis of many lung diseases.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108,948 frontal-view X-ray images of 32,717 unique patients,  text-mined eight disease image labels</a:t>
            </a:r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8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Recognize stop signs</a:t>
            </a:r>
          </a:p>
          <a:p>
            <a:r>
              <a:rPr lang="en-US" dirty="0" err="1"/>
              <a:t>Recognies</a:t>
            </a:r>
            <a:r>
              <a:rPr lang="en-US" dirty="0"/>
              <a:t> where road starts and ends</a:t>
            </a:r>
          </a:p>
          <a:p>
            <a:r>
              <a:rPr lang="en-US" dirty="0"/>
              <a:t>Understand how other cars are performing around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0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Aritifical</a:t>
            </a:r>
            <a:r>
              <a:rPr lang="en-US" dirty="0"/>
              <a:t> general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Scale</a:t>
            </a:r>
          </a:p>
          <a:p>
            <a:r>
              <a:rPr lang="en-US" dirty="0"/>
              <a:t>+ Freshness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5/6/6/8741143/robots-falling-down-during-darpa-robotics-challeng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pub-tools-public-publication-data/pdf/45530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whitepape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elab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tsb.gov/news/press-releases/Pages/NR20180524.aspx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ewarden.com/2018/05/28/why-you-need-to-improve-your-training-data-and-how-to-do-i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author/show/4.Douglas_Ada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keoakdenrayner.wordpress.com/2017/12/18/the-chestxray14-dataset-problems/" TargetMode="External"/><Relationship Id="rId5" Type="http://schemas.openxmlformats.org/officeDocument/2006/relationships/image" Target="../media/image6.tiff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training-self-driving-vehicles-challenge-sca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in </a:t>
            </a: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Sans Heavy" panose="020B0503050000020004" pitchFamily="34" charset="0"/>
                <a:ea typeface="Fira Code" panose="020B0509050000020004" pitchFamily="49" charset="0"/>
              </a:rPr>
              <a:t>Data Science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651966" y="2304198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CapTech</a:t>
            </a:r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 Consulting |     @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vboykis</a:t>
            </a:r>
            <a:endParaRPr lang="en-US" sz="3200" b="1" dirty="0">
              <a:latin typeface="Fira Sans" panose="020B0503050000020004" pitchFamily="34" charset="0"/>
              <a:ea typeface="Fira Code" panose="020B05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D8CBE-A88F-1241-A533-1326FE2F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32" y="2888973"/>
            <a:ext cx="2450875" cy="317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3544F-2CB5-4043-8DD6-6F0B05CE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57" y="2401549"/>
            <a:ext cx="390071" cy="3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E570-3BEF-094C-9B0F-60056FE3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7847D-3142-C340-9DEB-E6F88013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7" y="2131686"/>
            <a:ext cx="11180671" cy="265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8968A-5EC9-6044-A980-2DEDA090D727}"/>
              </a:ext>
            </a:extLst>
          </p:cNvPr>
          <p:cNvSpPr txBox="1"/>
          <p:nvPr/>
        </p:nvSpPr>
        <p:spPr>
          <a:xfrm>
            <a:off x="2048671" y="5915353"/>
            <a:ext cx="773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Source: </a:t>
            </a:r>
            <a:r>
              <a:rPr lang="en-US" sz="1400" dirty="0"/>
              <a:t>The future of employment: How susceptible are jobs to computerization?</a:t>
            </a:r>
            <a:br>
              <a:rPr lang="en-US" sz="1400" dirty="0"/>
            </a:br>
            <a:r>
              <a:rPr lang="en-US" sz="1400" dirty="0"/>
              <a:t>Frey and Osborne, 2013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827E12-3DD4-D34D-9A9C-BC7639EF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Humans still need to be in the loop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927D9D-A66D-AD48-B2EB-21C01F346162}"/>
              </a:ext>
            </a:extLst>
          </p:cNvPr>
          <p:cNvSpPr/>
          <p:nvPr/>
        </p:nvSpPr>
        <p:spPr>
          <a:xfrm>
            <a:off x="773826" y="3443901"/>
            <a:ext cx="11017120" cy="1340134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5400" b="1" dirty="0">
                <a:latin typeface="Fira Sans Heavy" panose="020B0503050000020004" pitchFamily="34" charset="0"/>
              </a:rPr>
              <a:t>AGI is still a </a:t>
            </a:r>
            <a:r>
              <a:rPr lang="en-US" sz="5400" b="1" dirty="0">
                <a:latin typeface="Fira Sans Heavy" panose="020B0503050000020004" pitchFamily="34" charset="0"/>
                <a:hlinkClick r:id="rId3"/>
              </a:rPr>
              <a:t>long time away</a:t>
            </a:r>
            <a:endParaRPr lang="en-US" sz="5400" b="1" dirty="0">
              <a:latin typeface="Fira Sans Heavy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431" y="1770900"/>
            <a:ext cx="8429777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  <a:br>
              <a:rPr lang="en-US" sz="4400" b="1" dirty="0">
                <a:latin typeface="Fira Sans ExtraBold" panose="020B0503050000020004" pitchFamily="34" charset="0"/>
              </a:rPr>
            </a:br>
            <a:endParaRPr lang="en-US" sz="4400" b="1" dirty="0">
              <a:latin typeface="Fira Sans ExtraBold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  <a:br>
              <a:rPr lang="en-US" sz="4400" b="1" dirty="0">
                <a:latin typeface="Fira Sans ExtraBold" panose="020B0503050000020004" pitchFamily="34" charset="0"/>
              </a:rPr>
            </a:br>
            <a:endParaRPr lang="en-US" sz="4400" b="1" dirty="0">
              <a:latin typeface="Fira Sans ExtraBold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1046568" y="479272"/>
            <a:ext cx="934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      The real problems in data work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649241"/>
              </p:ext>
            </p:extLst>
          </p:nvPr>
        </p:nvGraphicFramePr>
        <p:xfrm>
          <a:off x="593559" y="825895"/>
          <a:ext cx="10792522" cy="539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-198782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15" y="-251094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200" b="1" dirty="0">
                <a:latin typeface="Fira Sans Heavy" panose="020B0503050000020004" pitchFamily="34" charset="0"/>
              </a:rPr>
              <a:t>You are a large, traditional book retailer.  You’ve been doing well in brick and mortar sales and ok your website but now you need to compete against </a:t>
            </a:r>
          </a:p>
          <a:p>
            <a:pPr marL="0" indent="0" algn="just">
              <a:buNone/>
            </a:pPr>
            <a:endParaRPr lang="en-US" sz="36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91E82-4DC3-374F-8112-DF2AAAD9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19" y="1980924"/>
            <a:ext cx="6111282" cy="45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4A3EF-5370-4A42-8B3B-25F8C21D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42" y="1254113"/>
            <a:ext cx="7001881" cy="5284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E87EFF-E2B3-C04D-9732-E713A672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15285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Your website</a:t>
            </a:r>
            <a:endParaRPr lang="en-US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Tech Problem: </a:t>
            </a:r>
            <a:r>
              <a:rPr lang="en-US" b="1" dirty="0">
                <a:latin typeface="Fira Sans Heavy" panose="020B0503050000020004" pitchFamily="34" charset="0"/>
              </a:rPr>
              <a:t>You have a web app built on-</a:t>
            </a:r>
            <a:r>
              <a:rPr lang="en-US" b="1" dirty="0" err="1">
                <a:latin typeface="Fira Sans Heavy" panose="020B0503050000020004" pitchFamily="34" charset="0"/>
              </a:rPr>
              <a:t>prem</a:t>
            </a:r>
            <a:r>
              <a:rPr lang="en-US" b="1" dirty="0">
                <a:latin typeface="Fira Sans Heavy" panose="020B0503050000020004" pitchFamily="34" charset="0"/>
              </a:rPr>
              <a:t>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320B3-BEB9-CD4E-929E-8DC55BBCDE59}"/>
              </a:ext>
            </a:extLst>
          </p:cNvPr>
          <p:cNvSpPr txBox="1"/>
          <p:nvPr/>
        </p:nvSpPr>
        <p:spPr>
          <a:xfrm>
            <a:off x="3975652" y="5009321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5E427-E162-1A43-BDBC-6D692717BFC2}"/>
              </a:ext>
            </a:extLst>
          </p:cNvPr>
          <p:cNvSpPr/>
          <p:nvPr/>
        </p:nvSpPr>
        <p:spPr>
          <a:xfrm>
            <a:off x="1729469" y="289000"/>
            <a:ext cx="86196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hlinkClick r:id="rId3"/>
              </a:rPr>
              <a:t>Deep Learning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1A1AF-2602-E246-8E58-7A84AA01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42" y="1161957"/>
            <a:ext cx="6161174" cy="51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2428699-83D0-C540-9DD9-3F9768F2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90" y="1337434"/>
            <a:ext cx="7180717" cy="52014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6494683" y="2345635"/>
            <a:ext cx="1955490" cy="3730990"/>
          </a:xfrm>
          <a:prstGeom prst="rect">
            <a:avLst/>
          </a:prstGeom>
          <a:solidFill>
            <a:schemeClr val="accent4"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>
            <a:off x="5726057" y="229533"/>
            <a:ext cx="623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AI-based sorting hat for </a:t>
            </a: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your book preferences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0F554E-D83C-7E44-B459-3DBB5D50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97" y="58632"/>
            <a:ext cx="4244060" cy="10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4" y="1393429"/>
            <a:ext cx="10497695" cy="453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40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40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                     "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40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Fira Sans Book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7D752-F57B-FA46-A1EF-BFD3441F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89" y="1616529"/>
            <a:ext cx="2633253" cy="6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60" y="1737312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98783"/>
            <a:ext cx="11834191" cy="12959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scalable cloud-based application that interfaces with your existing web app to offer personalized recommendations using neural nets.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6005C-BEC0-8641-81A8-4243F9D369E3}"/>
              </a:ext>
            </a:extLst>
          </p:cNvPr>
          <p:cNvSpPr txBox="1"/>
          <p:nvPr/>
        </p:nvSpPr>
        <p:spPr>
          <a:xfrm>
            <a:off x="2319130" y="4412973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157936" y="2608183"/>
            <a:ext cx="819874" cy="83738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Fira Sans Heavy" panose="020B0503050000020004" pitchFamily="34" charset="0"/>
              </a:rPr>
              <a:t>You have three new problems to think about.  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to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/>
              <a:t>Planning a migration takes time. </a:t>
            </a:r>
            <a:r>
              <a:rPr lang="en-US" sz="4800" dirty="0">
                <a:hlinkClick r:id="rId3"/>
              </a:rPr>
              <a:t>15 months</a:t>
            </a:r>
            <a:r>
              <a:rPr lang="en-US" sz="4800" dirty="0"/>
              <a:t> from initialization phase to 80% of a budget being cloud spending. </a:t>
            </a:r>
          </a:p>
          <a:p>
            <a:r>
              <a:rPr lang="en-US" sz="5100" dirty="0"/>
              <a:t>Considerations</a:t>
            </a:r>
          </a:p>
          <a:p>
            <a:pPr lvl="1"/>
            <a:r>
              <a:rPr lang="en-US" sz="5100" dirty="0"/>
              <a:t> Picking tooling</a:t>
            </a:r>
          </a:p>
          <a:p>
            <a:pPr lvl="1"/>
            <a:r>
              <a:rPr lang="en-US" sz="5100" dirty="0"/>
              <a:t> Configuring infrastructure and permissions</a:t>
            </a:r>
          </a:p>
          <a:p>
            <a:pPr lvl="1"/>
            <a:r>
              <a:rPr lang="en-US" sz="4500" dirty="0"/>
              <a:t> Stakeholder buy-in</a:t>
            </a:r>
          </a:p>
          <a:p>
            <a:pPr lvl="1"/>
            <a:r>
              <a:rPr lang="en-US" sz="5100" dirty="0"/>
              <a:t> Schema migration</a:t>
            </a:r>
          </a:p>
          <a:p>
            <a:pPr lvl="1"/>
            <a:r>
              <a:rPr lang="en-US" sz="5100" dirty="0"/>
              <a:t> Metadata migration</a:t>
            </a:r>
          </a:p>
          <a:p>
            <a:pPr lvl="1"/>
            <a:r>
              <a:rPr lang="en-US" sz="5100" dirty="0"/>
              <a:t> Estimating costs</a:t>
            </a:r>
          </a:p>
          <a:p>
            <a:pPr lvl="1"/>
            <a:r>
              <a:rPr lang="en-US" sz="5100" dirty="0"/>
              <a:t> Finding cloud-native talent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114" y="14250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“I need to blend data from Postgres and Oracle and move into the cloud.”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19" y="23875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DE0501-4389-B14F-9706-7C4DB1794391}"/>
              </a:ext>
            </a:extLst>
          </p:cNvPr>
          <p:cNvSpPr txBox="1">
            <a:spLocks/>
          </p:cNvSpPr>
          <p:nvPr/>
        </p:nvSpPr>
        <p:spPr>
          <a:xfrm>
            <a:off x="6109253" y="1933851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Study </a:t>
            </a:r>
            <a:r>
              <a:rPr lang="en-US" sz="4800" dirty="0">
                <a:hlinkClick r:id="rId4"/>
              </a:rPr>
              <a:t>cloud-native architectures </a:t>
            </a:r>
            <a:r>
              <a:rPr lang="en-US" sz="4800" dirty="0"/>
              <a:t>to leverage the strengths: </a:t>
            </a:r>
          </a:p>
          <a:p>
            <a:pPr lvl="1"/>
            <a:r>
              <a:rPr lang="en-US" sz="4400" dirty="0"/>
              <a:t>Disposable resources</a:t>
            </a:r>
          </a:p>
          <a:p>
            <a:pPr lvl="1"/>
            <a:r>
              <a:rPr lang="en-US" sz="4400" dirty="0"/>
              <a:t>Multiple ways of imports</a:t>
            </a:r>
          </a:p>
          <a:p>
            <a:r>
              <a:rPr lang="en-US" sz="4800" dirty="0"/>
              <a:t> Use available metadata management solutions like Glue</a:t>
            </a:r>
          </a:p>
          <a:p>
            <a:r>
              <a:rPr lang="en-US" sz="4800" dirty="0"/>
              <a:t>Allow end users to be able to manage data inputs</a:t>
            </a:r>
          </a:p>
          <a:p>
            <a:r>
              <a:rPr lang="en-US" sz="4800" dirty="0"/>
              <a:t>Increase cloud literacy across the organization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714007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Responsibility for security doesn’t end </a:t>
            </a:r>
            <a:r>
              <a:rPr lang="en-US" sz="4800" dirty="0">
                <a:hlinkClick r:id="rId3"/>
              </a:rPr>
              <a:t>where the cloud begins </a:t>
            </a:r>
            <a:endParaRPr lang="en-US" sz="4800" dirty="0"/>
          </a:p>
          <a:p>
            <a:pPr lvl="1"/>
            <a:r>
              <a:rPr lang="en-US" sz="3600" dirty="0"/>
              <a:t>Alteryx as a partner of Experian revealed financial info of 123 million American households</a:t>
            </a:r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</a:t>
            </a:r>
          </a:p>
          <a:p>
            <a:r>
              <a:rPr lang="en-US" sz="5200" dirty="0"/>
              <a:t>GDPR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834" y="25467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“We don’t want to have our user data compromised. 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9" y="311042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The less data you store, the easier it can be</a:t>
            </a:r>
          </a:p>
          <a:p>
            <a:pPr lvl="1"/>
            <a:r>
              <a:rPr lang="en-US" sz="4400" dirty="0"/>
              <a:t>Keep windows of history, then send to cold storage</a:t>
            </a:r>
          </a:p>
          <a:p>
            <a:r>
              <a:rPr lang="en-US" sz="4800" dirty="0"/>
              <a:t>Differential privacy</a:t>
            </a:r>
          </a:p>
          <a:p>
            <a:pPr lvl="1"/>
            <a:r>
              <a:rPr lang="en-US" sz="4400" dirty="0"/>
              <a:t>Adding noise to a sample of usage patterns</a:t>
            </a:r>
          </a:p>
          <a:p>
            <a:r>
              <a:rPr lang="en-US" sz="4800" dirty="0"/>
              <a:t>Synthetic data creation</a:t>
            </a:r>
          </a:p>
          <a:p>
            <a:pPr lvl="1"/>
            <a:r>
              <a:rPr lang="en-US" sz="4400" dirty="0">
                <a:hlinkClick r:id="rId4"/>
              </a:rPr>
              <a:t> GANs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Having neural nets make decisions like humans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809"/>
            <a:ext cx="7272130" cy="4342946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pPr marL="457200" lvl="1" indent="0">
              <a:buNone/>
            </a:pPr>
            <a:r>
              <a:rPr lang="en-US" sz="4400" dirty="0"/>
              <a:t>The algorithm led to recommendations of paintings that were similar</a:t>
            </a:r>
          </a:p>
          <a:p>
            <a:r>
              <a:rPr lang="en-US" sz="4800" dirty="0">
                <a:hlinkClick r:id="rId3"/>
              </a:rPr>
              <a:t>Self-driving cars</a:t>
            </a:r>
            <a:endParaRPr lang="en-US" sz="4800" dirty="0"/>
          </a:p>
          <a:p>
            <a:pPr marL="457200" lvl="1" indent="0">
              <a:buNone/>
            </a:pPr>
            <a:r>
              <a:rPr lang="en-US" sz="4400" dirty="0"/>
              <a:t>The Uber NSTF report showed that the car tried several times to classify the object before, finally stopping. Humans work differently. </a:t>
            </a:r>
          </a:p>
          <a:p>
            <a:pPr lvl="1"/>
            <a:endParaRPr lang="en-US" sz="44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2C6AC7-6A7F-1F45-ACB4-63FBF58E7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30" y="3850452"/>
            <a:ext cx="3832363" cy="2374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F1AC8F-3608-E340-8D43-02F846BB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74" y="1152198"/>
            <a:ext cx="3114051" cy="25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970" y="19148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r>
              <a:rPr lang="en-US" sz="4800" dirty="0"/>
              <a:t> “The model only recommends books in the same genre and we can’t figure out how to change that.”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75" y="287740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 earlier in the process</a:t>
            </a:r>
          </a:p>
          <a:p>
            <a:pPr lvl="1"/>
            <a:r>
              <a:rPr lang="en-US" sz="4400" dirty="0"/>
              <a:t>User testing</a:t>
            </a:r>
          </a:p>
          <a:p>
            <a:pPr lvl="1"/>
            <a:r>
              <a:rPr lang="en-US" sz="4400" dirty="0"/>
              <a:t>Data validation</a:t>
            </a:r>
          </a:p>
          <a:p>
            <a:r>
              <a:rPr lang="en-US" sz="4800" dirty="0">
                <a:hlinkClick r:id="rId4"/>
              </a:rPr>
              <a:t>Collecting a lot of varied training data</a:t>
            </a:r>
            <a:endParaRPr lang="en-US" sz="4800" dirty="0"/>
          </a:p>
          <a:p>
            <a:r>
              <a:rPr lang="en-US" sz="4800" dirty="0"/>
              <a:t>Use simpler models that are easier to interpret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757" y="8317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9483-CDC5-EF44-9918-6F3560F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51" y="1886789"/>
            <a:ext cx="232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9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C5B842-7B3C-A046-A3BD-8405C83C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60" y="2943680"/>
            <a:ext cx="2450875" cy="317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A972F-4333-8A42-BF71-08BD97E3D347}"/>
              </a:ext>
            </a:extLst>
          </p:cNvPr>
          <p:cNvSpPr txBox="1"/>
          <p:nvPr/>
        </p:nvSpPr>
        <p:spPr>
          <a:xfrm>
            <a:off x="1651966" y="2304198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CapTech</a:t>
            </a:r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 Consulting |     @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vboykis</a:t>
            </a:r>
            <a:endParaRPr lang="en-US" sz="3200" b="1" dirty="0">
              <a:latin typeface="Fira Sans" panose="020B0503050000020004" pitchFamily="34" charset="0"/>
              <a:ea typeface="Fira Code" panose="020B05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A3D17-17DB-654A-B15B-3BE90A39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57" y="2401549"/>
            <a:ext cx="390071" cy="3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93172"/>
            <a:ext cx="10580370" cy="57631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500" b="1" dirty="0">
                <a:latin typeface="Fira Sans Heavy" panose="020B0503050000020004" pitchFamily="34" charset="0"/>
              </a:rPr>
              <a:t>“It is a mistake to think you can solve any major problems just with potatoes.”</a:t>
            </a:r>
            <a:r>
              <a:rPr lang="en-US" sz="6000" b="1" dirty="0">
                <a:latin typeface="Fira Sans Heavy" panose="020B0503050000020004" pitchFamily="34" charset="0"/>
              </a:rPr>
              <a:t> </a:t>
            </a:r>
            <a:br>
              <a:rPr lang="en-US" sz="6000" b="1" dirty="0">
                <a:latin typeface="Fira Sans Heavy" panose="020B0503050000020004" pitchFamily="34" charset="0"/>
              </a:rPr>
            </a:b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  <a:hlinkClick r:id="rId3"/>
              </a:rPr>
              <a:t>Douglas Adams</a:t>
            </a:r>
            <a:r>
              <a:rPr lang="en-US" sz="6000" b="1" dirty="0">
                <a:latin typeface="Fira Sans Heavy" panose="020B0503050000020004" pitchFamily="34" charset="0"/>
              </a:rPr>
              <a:t> on the</a:t>
            </a:r>
            <a:br>
              <a:rPr lang="en-US" sz="6000" b="1" dirty="0">
                <a:latin typeface="Fira Sans Heavy" panose="020B0503050000020004" pitchFamily="34" charset="0"/>
              </a:rPr>
            </a:br>
            <a:endParaRPr lang="en-US" sz="6000" b="1" dirty="0">
              <a:latin typeface="Fira Sans Heavy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BE055-3D21-F141-9DAB-6FD617A3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2061610"/>
            <a:ext cx="23241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5818A-8246-1048-9BBF-8C9542018E6C}"/>
              </a:ext>
            </a:extLst>
          </p:cNvPr>
          <p:cNvSpPr txBox="1"/>
          <p:nvPr/>
        </p:nvSpPr>
        <p:spPr>
          <a:xfrm>
            <a:off x="883920" y="5125367"/>
            <a:ext cx="10256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Silastic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Armorfiends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 of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Striterax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ole Survivor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data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data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ira Sans Medium" panose="020B0503050000020004" pitchFamily="34" charset="0"/>
                <a:ea typeface="Fira Code" panose="020B0509050000020004" pitchFamily="49" charset="0"/>
              </a:rPr>
              <a:t>Things we worry about but shouldn’t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80643-D9C9-2E4F-B837-82A9B4B5C9AB}"/>
              </a:ext>
            </a:extLst>
          </p:cNvPr>
          <p:cNvSpPr txBox="1"/>
          <p:nvPr/>
        </p:nvSpPr>
        <p:spPr>
          <a:xfrm>
            <a:off x="1041712" y="1755065"/>
            <a:ext cx="100287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Self-driving cars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Robots 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E7D20-3A43-AA4C-AA5A-A72E9882FA5A}"/>
              </a:ext>
            </a:extLst>
          </p:cNvPr>
          <p:cNvSpPr/>
          <p:nvPr/>
        </p:nvSpPr>
        <p:spPr>
          <a:xfrm>
            <a:off x="781879" y="4940561"/>
            <a:ext cx="11063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Fira Sans ExtraBold" panose="020B0503050000020004" pitchFamily="34" charset="0"/>
              </a:rPr>
              <a:t> </a:t>
            </a:r>
            <a:r>
              <a:rPr lang="en-US" sz="4400" b="1" dirty="0">
                <a:latin typeface="Fira Sans ExtraBold" panose="020B0503050000020004" pitchFamily="34" charset="0"/>
              </a:rPr>
              <a:t>The end of human-led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Outsourcing of jobs to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 “Over half of all jobs will be automated within 10-20 years”</a:t>
            </a:r>
            <a:br>
              <a:rPr lang="en-US" sz="4800" dirty="0"/>
            </a:br>
            <a:endParaRPr lang="en-US" sz="4800" dirty="0"/>
          </a:p>
          <a:p>
            <a:r>
              <a:rPr lang="en-US" sz="4800" dirty="0"/>
              <a:t> “It’s quite obvious that we should stop training radiologists” – Geoff Hinton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48671" y="5915353"/>
            <a:ext cx="773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Source: </a:t>
            </a:r>
            <a:r>
              <a:rPr lang="en-US" sz="1400" dirty="0"/>
              <a:t>The future of employment: How susceptible are jobs to computerization?</a:t>
            </a:r>
            <a:br>
              <a:rPr lang="en-US" sz="1400" dirty="0"/>
            </a:br>
            <a:r>
              <a:rPr lang="en-US" sz="1400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" y="1773112"/>
            <a:ext cx="6148802" cy="234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561122" y="5338583"/>
            <a:ext cx="3101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561121" y="2703442"/>
            <a:ext cx="2221835" cy="319631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3662830" y="2968267"/>
            <a:ext cx="2215456" cy="330103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E0FC6-7B6F-3641-9B7F-7F607F19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84" y="1399622"/>
            <a:ext cx="5943108" cy="3781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8102C3-71AC-C24D-AACB-9866A4AD7A87}"/>
              </a:ext>
            </a:extLst>
          </p:cNvPr>
          <p:cNvSpPr/>
          <p:nvPr/>
        </p:nvSpPr>
        <p:spPr>
          <a:xfrm>
            <a:off x="6675767" y="5468431"/>
            <a:ext cx="2587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“We are two years away from sleeping in our cars”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 </a:t>
            </a:r>
          </a:p>
          <a:p>
            <a:pPr lvl="1"/>
            <a:r>
              <a:rPr lang="en-US" sz="4400" dirty="0"/>
              <a:t>Free time increase</a:t>
            </a:r>
          </a:p>
          <a:p>
            <a:pPr lvl="1"/>
            <a:endParaRPr lang="en-US" sz="4400" dirty="0"/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001"/>
          </a:xfrm>
        </p:spPr>
        <p:txBody>
          <a:bodyPr>
            <a:normAutofit/>
          </a:bodyPr>
          <a:lstStyle/>
          <a:p>
            <a:r>
              <a:rPr lang="en-US" sz="4000" dirty="0"/>
              <a:t>Self-driving cars need a lot of </a:t>
            </a:r>
            <a:r>
              <a:rPr lang="en-US" sz="4000" dirty="0">
                <a:hlinkClick r:id="rId3"/>
              </a:rPr>
              <a:t>training data</a:t>
            </a:r>
            <a:r>
              <a:rPr lang="en-US" sz="4000" dirty="0"/>
              <a:t> to understand what they’re seeing. </a:t>
            </a:r>
          </a:p>
          <a:p>
            <a:r>
              <a:rPr lang="en-US" sz="4000" dirty="0"/>
              <a:t>Training a neural network that encompasses a ton of features takes a lot of time: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94BE9-7031-C846-9BCA-DC9FDD36D3FE}"/>
              </a:ext>
            </a:extLst>
          </p:cNvPr>
          <p:cNvSpPr txBox="1"/>
          <p:nvPr/>
        </p:nvSpPr>
        <p:spPr>
          <a:xfrm>
            <a:off x="1562536" y="4552232"/>
            <a:ext cx="761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1.13 years 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Imagenet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V3 or similar;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274 days 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ResNer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50 or similar;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51 days 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or similar.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50769</TotalTime>
  <Words>1013</Words>
  <Application>Microsoft Macintosh PowerPoint</Application>
  <PresentationFormat>Widescreen</PresentationFormat>
  <Paragraphs>187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Sole Survivor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Outsourcing of jobs to technology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Reality: Humans still need to be in the loop</vt:lpstr>
      <vt:lpstr>Hype: Robots will kill us</vt:lpstr>
      <vt:lpstr>Reality: AGI is still a long time away</vt:lpstr>
      <vt:lpstr>PowerPoint Presentation</vt:lpstr>
      <vt:lpstr>What are people on the ground worried about?</vt:lpstr>
      <vt:lpstr>PowerPoint Presentation</vt:lpstr>
      <vt:lpstr>Your website</vt:lpstr>
      <vt:lpstr>Tech Problem: You have a web app built on-prem and no recommendations. </vt:lpstr>
      <vt:lpstr>PowerPoint Presentation</vt:lpstr>
      <vt:lpstr>PowerPoint Presentation</vt:lpstr>
      <vt:lpstr>Solution: A scalable cloud-based application that interfaces with your existing web app to offer personalized recommendations using neural nets. </vt:lpstr>
      <vt:lpstr>PowerPoint Presentation</vt:lpstr>
      <vt:lpstr>Problem: Moving data to the cloud</vt:lpstr>
      <vt:lpstr>Moving to the cloud</vt:lpstr>
      <vt:lpstr>Problem: Data security and privacy</vt:lpstr>
      <vt:lpstr>Data security and privacy</vt:lpstr>
      <vt:lpstr>Problem: Having neural nets make decisions like humans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171</cp:revision>
  <cp:lastPrinted>2018-06-11T00:04:46Z</cp:lastPrinted>
  <dcterms:created xsi:type="dcterms:W3CDTF">2018-05-04T18:18:15Z</dcterms:created>
  <dcterms:modified xsi:type="dcterms:W3CDTF">2018-06-11T00:08:48Z</dcterms:modified>
</cp:coreProperties>
</file>